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8" r:id="rId2"/>
    <p:sldId id="259" r:id="rId3"/>
    <p:sldId id="260" r:id="rId4"/>
    <p:sldId id="261" r:id="rId5"/>
    <p:sldId id="262" r:id="rId6"/>
    <p:sldId id="263" r:id="rId7"/>
    <p:sldId id="264" r:id="rId8"/>
    <p:sldId id="266" r:id="rId9"/>
    <p:sldId id="265" r:id="rId10"/>
    <p:sldId id="267" r:id="rId11"/>
    <p:sldId id="268" r:id="rId12"/>
    <p:sldId id="270" r:id="rId13"/>
    <p:sldId id="269"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5" autoAdjust="0"/>
    <p:restoredTop sz="85714" autoAdjust="0"/>
  </p:normalViewPr>
  <p:slideViewPr>
    <p:cSldViewPr snapToGrid="0">
      <p:cViewPr varScale="1">
        <p:scale>
          <a:sx n="95" d="100"/>
          <a:sy n="95" d="100"/>
        </p:scale>
        <p:origin x="9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930886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Dates</a:t>
            </a:r>
          </a:p>
          <a:p>
            <a:pPr marL="171450" indent="-171450">
              <a:buFont typeface="Arial" panose="020B0604020202020204" pitchFamily="34" charset="0"/>
              <a:buChar char="•"/>
            </a:pPr>
            <a:r>
              <a:rPr lang="en-US" dirty="0"/>
              <a:t>Locations</a:t>
            </a:r>
          </a:p>
          <a:p>
            <a:pPr marL="171450" indent="-171450">
              <a:buFont typeface="Arial" panose="020B0604020202020204" pitchFamily="34" charset="0"/>
              <a:buChar char="•"/>
            </a:pPr>
            <a:r>
              <a:rPr lang="en-US" dirty="0"/>
              <a:t>Organizers</a:t>
            </a:r>
          </a:p>
          <a:p>
            <a:pPr marL="171450" indent="-171450">
              <a:buFont typeface="Arial" panose="020B0604020202020204" pitchFamily="34" charset="0"/>
              <a:buChar char="•"/>
            </a:pPr>
            <a:r>
              <a:rPr lang="en-US" dirty="0"/>
              <a:t>Attendees</a:t>
            </a:r>
          </a:p>
          <a:p>
            <a:pPr marL="171450" indent="-171450">
              <a:buFont typeface="Arial" panose="020B0604020202020204" pitchFamily="34" charset="0"/>
              <a:buChar char="•"/>
            </a:pPr>
            <a:r>
              <a:rPr lang="en-US" dirty="0"/>
              <a:t>Communication</a:t>
            </a:r>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23072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Oaths of office</a:t>
            </a:r>
          </a:p>
          <a:p>
            <a:pPr marL="171450" indent="-171450">
              <a:buFont typeface="Arial" panose="020B0604020202020204" pitchFamily="34" charset="0"/>
              <a:buChar char="•"/>
            </a:pPr>
            <a:r>
              <a:rPr lang="en-US" dirty="0"/>
              <a:t>Inaugural address</a:t>
            </a:r>
          </a:p>
          <a:p>
            <a:pPr marL="171450" indent="-171450">
              <a:buFont typeface="Arial" panose="020B0604020202020204" pitchFamily="34" charset="0"/>
              <a:buChar char="•"/>
            </a:pPr>
            <a:r>
              <a:rPr lang="en-US" dirty="0"/>
              <a:t>Prayers</a:t>
            </a:r>
          </a:p>
          <a:p>
            <a:pPr marL="171450" indent="-171450">
              <a:buFont typeface="Arial" panose="020B0604020202020204" pitchFamily="34" charset="0"/>
              <a:buChar char="•"/>
            </a:pPr>
            <a:r>
              <a:rPr lang="en-US" dirty="0"/>
              <a:t>Poems</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06903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881763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7FBE95E-9360-4856-B5BA-33A9034977AE}"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362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12D574-25AB-4ED9-A06D-4279CBFE7127}" type="datetimeFigureOut">
              <a:rPr lang="en-US" smtClean="0"/>
              <a:t>10/30/24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351879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379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7531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164227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7889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771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012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49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8656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2D574-25AB-4ED9-A06D-4279CBFE7127}" type="datetimeFigureOut">
              <a:rPr lang="en-US" smtClean="0"/>
              <a:t>10/30/24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BE95E-9360-4856-B5BA-33A9034977AE}"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29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12D574-25AB-4ED9-A06D-4279CBFE7127}" type="datetimeFigureOut">
              <a:rPr lang="en-US" smtClean="0"/>
              <a:t>10/30/24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239274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12D574-25AB-4ED9-A06D-4279CBFE7127}" type="datetimeFigureOut">
              <a:rPr lang="en-US" smtClean="0"/>
              <a:t>10/30/24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BE95E-9360-4856-B5BA-33A9034977AE}"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42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12D574-25AB-4ED9-A06D-4279CBFE7127}" type="datetimeFigureOut">
              <a:rPr lang="en-US" smtClean="0"/>
              <a:t>10/30/24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BE95E-9360-4856-B5BA-33A9034977AE}"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97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2D574-25AB-4ED9-A06D-4279CBFE7127}" type="datetimeFigureOut">
              <a:rPr lang="en-US" smtClean="0"/>
              <a:t>10/30/24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315388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12D574-25AB-4ED9-A06D-4279CBFE7127}" type="datetimeFigureOut">
              <a:rPr lang="en-US" smtClean="0"/>
              <a:t>10/30/24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BE95E-9360-4856-B5BA-33A9034977AE}"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59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12D574-25AB-4ED9-A06D-4279CBFE7127}" type="datetimeFigureOut">
              <a:rPr lang="en-US" smtClean="0"/>
              <a:t>10/30/24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BE95E-9360-4856-B5BA-33A9034977AE}" type="slidenum">
              <a:rPr lang="en-US" smtClean="0"/>
              <a:t>‹#›</a:t>
            </a:fld>
            <a:endParaRPr lang="en-US"/>
          </a:p>
        </p:txBody>
      </p:sp>
    </p:spTree>
    <p:extLst>
      <p:ext uri="{BB962C8B-B14F-4D97-AF65-F5344CB8AC3E}">
        <p14:creationId xmlns:p14="http://schemas.microsoft.com/office/powerpoint/2010/main" val="174607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12D574-25AB-4ED9-A06D-4279CBFE7127}" type="datetimeFigureOut">
              <a:rPr lang="en-US" smtClean="0"/>
              <a:t>10/30/24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FBE95E-9360-4856-B5BA-33A9034977AE}" type="slidenum">
              <a:rPr lang="en-US" smtClean="0"/>
              <a:t>‹#›</a:t>
            </a:fld>
            <a:endParaRPr lang="en-US"/>
          </a:p>
        </p:txBody>
      </p:sp>
    </p:spTree>
    <p:extLst>
      <p:ext uri="{BB962C8B-B14F-4D97-AF65-F5344CB8AC3E}">
        <p14:creationId xmlns:p14="http://schemas.microsoft.com/office/powerpoint/2010/main" val="16435157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6E2E74-06CA-4173-B7B0-204D27B1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6970E1C9-C9F9-481F-894F-6978A15CF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1" y="965200"/>
            <a:ext cx="10286108" cy="4927600"/>
          </a:xfrm>
          <a:prstGeom prst="rect">
            <a:avLst/>
          </a:prstGeom>
          <a:solidFill>
            <a:schemeClr val="bg1">
              <a:lumMod val="95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95FB36-9688-49FD-8F26-AD607176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347" y="1129284"/>
            <a:ext cx="9957816" cy="45994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543" y="1588168"/>
            <a:ext cx="9149156" cy="2644719"/>
          </a:xfrm>
        </p:spPr>
        <p:txBody>
          <a:bodyPr anchor="ctr">
            <a:normAutofit/>
          </a:bodyPr>
          <a:lstStyle/>
          <a:p>
            <a:r>
              <a:rPr lang="en-US" sz="4800" b="1" dirty="0">
                <a:latin typeface="Bell MT" panose="02020503060305020303" pitchFamily="18" charset="77"/>
                <a:cs typeface="Aldhabi" pitchFamily="2" charset="-78"/>
              </a:rPr>
              <a:t>United States Presidential Inaugurations Project</a:t>
            </a:r>
          </a:p>
        </p:txBody>
      </p:sp>
      <p:sp>
        <p:nvSpPr>
          <p:cNvPr id="3" name="Content Placeholder 2"/>
          <p:cNvSpPr>
            <a:spLocks noGrp="1"/>
          </p:cNvSpPr>
          <p:nvPr>
            <p:ph type="subTitle" idx="1"/>
          </p:nvPr>
        </p:nvSpPr>
        <p:spPr>
          <a:xfrm>
            <a:off x="1828801" y="4777739"/>
            <a:ext cx="8626640" cy="850893"/>
          </a:xfrm>
        </p:spPr>
        <p:txBody>
          <a:bodyPr>
            <a:normAutofit lnSpcReduction="10000"/>
          </a:bodyPr>
          <a:lstStyle/>
          <a:p>
            <a:r>
              <a:rPr lang="en-US" dirty="0"/>
              <a:t>Csc 10800: Foundations of Data Science Fall 2024</a:t>
            </a:r>
          </a:p>
          <a:p>
            <a:r>
              <a:rPr lang="en-US" dirty="0"/>
              <a:t>Yeffry Zhumi</a:t>
            </a:r>
            <a:endParaRPr dirty="0"/>
          </a:p>
        </p:txBody>
      </p:sp>
      <p:cxnSp>
        <p:nvCxnSpPr>
          <p:cNvPr id="15" name="Straight Connector 14">
            <a:extLst>
              <a:ext uri="{FF2B5EF4-FFF2-40B4-BE49-F238E27FC236}">
                <a16:creationId xmlns:a16="http://schemas.microsoft.com/office/drawing/2014/main" id="{DE8DFF79-735F-44E8-8B9C-D1F28BED79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4663440"/>
            <a:ext cx="1828800" cy="0"/>
          </a:xfrm>
          <a:prstGeom prst="line">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31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7" name="Rectangle 16">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24F18B19-D8AA-C501-97C8-767D2BB81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96" y="449931"/>
            <a:ext cx="10579607" cy="5958138"/>
          </a:xfrm>
          <a:prstGeom prst="rect">
            <a:avLst/>
          </a:prstGeom>
        </p:spPr>
      </p:pic>
    </p:spTree>
    <p:extLst>
      <p:ext uri="{BB962C8B-B14F-4D97-AF65-F5344CB8AC3E}">
        <p14:creationId xmlns:p14="http://schemas.microsoft.com/office/powerpoint/2010/main" val="154021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E50C146-70FA-84C6-846E-046678B45E2D}"/>
              </a:ext>
            </a:extLst>
          </p:cNvPr>
          <p:cNvSpPr>
            <a:spLocks noGrp="1"/>
          </p:cNvSpPr>
          <p:nvPr>
            <p:ph type="title"/>
          </p:nvPr>
        </p:nvSpPr>
        <p:spPr>
          <a:xfrm>
            <a:off x="1295401" y="1508760"/>
            <a:ext cx="3198085" cy="3840480"/>
          </a:xfrm>
        </p:spPr>
        <p:txBody>
          <a:bodyPr>
            <a:normAutofit/>
          </a:bodyPr>
          <a:lstStyle/>
          <a:p>
            <a:r>
              <a:rPr lang="en-US" dirty="0">
                <a:solidFill>
                  <a:schemeClr val="tx1"/>
                </a:solidFill>
                <a:latin typeface="Bell MT" panose="02020503060305020303" pitchFamily="18" charset="77"/>
              </a:rPr>
              <a:t>Observations</a:t>
            </a:r>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DEA127-594F-BDE9-8F06-00FE56041699}"/>
              </a:ext>
            </a:extLst>
          </p:cNvPr>
          <p:cNvSpPr>
            <a:spLocks noGrp="1"/>
          </p:cNvSpPr>
          <p:nvPr>
            <p:ph idx="1"/>
          </p:nvPr>
        </p:nvSpPr>
        <p:spPr>
          <a:xfrm>
            <a:off x="4907279" y="1508760"/>
            <a:ext cx="5989317" cy="3840480"/>
          </a:xfrm>
        </p:spPr>
        <p:txBody>
          <a:bodyPr anchor="ctr">
            <a:normAutofit fontScale="92500" lnSpcReduction="20000"/>
          </a:bodyPr>
          <a:lstStyle/>
          <a:p>
            <a:r>
              <a:rPr lang="en-US" sz="2000" dirty="0">
                <a:solidFill>
                  <a:schemeClr val="tx1"/>
                </a:solidFill>
              </a:rPr>
              <a:t>Column </a:t>
            </a:r>
            <a:r>
              <a:rPr lang="en-US" sz="2000" b="1" dirty="0">
                <a:solidFill>
                  <a:schemeClr val="tx1"/>
                </a:solidFill>
              </a:rPr>
              <a:t>“Name” </a:t>
            </a:r>
            <a:r>
              <a:rPr lang="en-US" sz="2000" dirty="0">
                <a:solidFill>
                  <a:schemeClr val="tx1"/>
                </a:solidFill>
              </a:rPr>
              <a:t>the most occurring name is Franklin D. Roosevelt and it appears 4 times, making him the president with most addresses given/and terms</a:t>
            </a:r>
          </a:p>
          <a:p>
            <a:r>
              <a:rPr lang="en-US" sz="2000" dirty="0">
                <a:solidFill>
                  <a:schemeClr val="tx1"/>
                </a:solidFill>
              </a:rPr>
              <a:t>Column </a:t>
            </a:r>
            <a:r>
              <a:rPr lang="en-US" sz="2000" b="1" dirty="0">
                <a:solidFill>
                  <a:schemeClr val="tx1"/>
                </a:solidFill>
              </a:rPr>
              <a:t>“Inaugural Address” </a:t>
            </a:r>
            <a:r>
              <a:rPr lang="en-US" sz="2000" dirty="0">
                <a:solidFill>
                  <a:schemeClr val="tx1"/>
                </a:solidFill>
              </a:rPr>
              <a:t>the most addresses given per term is one meaning most presidents served for one term</a:t>
            </a:r>
          </a:p>
          <a:p>
            <a:r>
              <a:rPr lang="en-US" sz="2000" dirty="0">
                <a:solidFill>
                  <a:schemeClr val="tx1"/>
                </a:solidFill>
              </a:rPr>
              <a:t> Column </a:t>
            </a:r>
            <a:r>
              <a:rPr lang="en-US" sz="2000" b="1" dirty="0">
                <a:solidFill>
                  <a:schemeClr val="tx1"/>
                </a:solidFill>
              </a:rPr>
              <a:t>“date” </a:t>
            </a:r>
            <a:r>
              <a:rPr lang="en-US" sz="2000" dirty="0">
                <a:solidFill>
                  <a:schemeClr val="tx1"/>
                </a:solidFill>
              </a:rPr>
              <a:t>the earliest recorded and first ever address given</a:t>
            </a:r>
          </a:p>
          <a:p>
            <a:r>
              <a:rPr lang="en-US" sz="2000" dirty="0">
                <a:solidFill>
                  <a:schemeClr val="tx1"/>
                </a:solidFill>
              </a:rPr>
              <a:t>Column </a:t>
            </a:r>
            <a:r>
              <a:rPr lang="en-US" sz="2000" b="1" dirty="0">
                <a:solidFill>
                  <a:schemeClr val="tx1"/>
                </a:solidFill>
              </a:rPr>
              <a:t>“text”</a:t>
            </a:r>
            <a:r>
              <a:rPr lang="en-US" sz="2000" dirty="0">
                <a:solidFill>
                  <a:schemeClr val="tx1"/>
                </a:solidFill>
              </a:rPr>
              <a:t> most common opening words are “fellow citizens of the Senate and of the House of Representatives” Other common words or themes are emphasizing on uniting the country, freedom, justice, peace, and change</a:t>
            </a:r>
          </a:p>
        </p:txBody>
      </p:sp>
    </p:spTree>
    <p:extLst>
      <p:ext uri="{BB962C8B-B14F-4D97-AF65-F5344CB8AC3E}">
        <p14:creationId xmlns:p14="http://schemas.microsoft.com/office/powerpoint/2010/main" val="328317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D49ABE-420E-1E97-A6D9-FFBF3988064C}"/>
              </a:ext>
            </a:extLst>
          </p:cNvPr>
          <p:cNvSpPr txBox="1"/>
          <p:nvPr/>
        </p:nvSpPr>
        <p:spPr>
          <a:xfrm>
            <a:off x="3418917" y="2613392"/>
            <a:ext cx="5354165" cy="1631216"/>
          </a:xfrm>
          <a:prstGeom prst="rect">
            <a:avLst/>
          </a:prstGeom>
          <a:noFill/>
        </p:spPr>
        <p:txBody>
          <a:bodyPr wrap="square" rtlCol="0">
            <a:spAutoFit/>
          </a:bodyPr>
          <a:lstStyle/>
          <a:p>
            <a:r>
              <a:rPr lang="en-US" sz="10000" dirty="0"/>
              <a:t>   </a:t>
            </a:r>
            <a:r>
              <a:rPr lang="en-US" sz="10000" dirty="0">
                <a:latin typeface="Bell MT" panose="02020503060305020303" pitchFamily="18" charset="77"/>
              </a:rPr>
              <a:t>NAME</a:t>
            </a:r>
          </a:p>
        </p:txBody>
      </p:sp>
    </p:spTree>
    <p:extLst>
      <p:ext uri="{BB962C8B-B14F-4D97-AF65-F5344CB8AC3E}">
        <p14:creationId xmlns:p14="http://schemas.microsoft.com/office/powerpoint/2010/main" val="177240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descr="A screenshot of a computer screen&#10;&#10;Description automatically generated">
            <a:extLst>
              <a:ext uri="{FF2B5EF4-FFF2-40B4-BE49-F238E27FC236}">
                <a16:creationId xmlns:a16="http://schemas.microsoft.com/office/drawing/2014/main" id="{BA21E9FF-1229-3308-6705-DCD62CFAC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328" y="375346"/>
            <a:ext cx="3354259" cy="6144151"/>
          </a:xfrm>
          <a:prstGeom prst="rect">
            <a:avLst/>
          </a:prstGeom>
        </p:spPr>
      </p:pic>
      <p:pic>
        <p:nvPicPr>
          <p:cNvPr id="7" name="Picture 6" descr="A graph with blue and white lines&#10;&#10;Description automatically generated">
            <a:extLst>
              <a:ext uri="{FF2B5EF4-FFF2-40B4-BE49-F238E27FC236}">
                <a16:creationId xmlns:a16="http://schemas.microsoft.com/office/drawing/2014/main" id="{892172BC-79E5-7F22-174B-675CAC4DA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058" y="375346"/>
            <a:ext cx="5872411" cy="6107307"/>
          </a:xfrm>
          <a:prstGeom prst="rect">
            <a:avLst/>
          </a:prstGeom>
        </p:spPr>
      </p:pic>
    </p:spTree>
    <p:extLst>
      <p:ext uri="{BB962C8B-B14F-4D97-AF65-F5344CB8AC3E}">
        <p14:creationId xmlns:p14="http://schemas.microsoft.com/office/powerpoint/2010/main" val="355773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A00586-DF2D-083A-FE4B-73623D4E3B54}"/>
              </a:ext>
            </a:extLst>
          </p:cNvPr>
          <p:cNvSpPr txBox="1"/>
          <p:nvPr/>
        </p:nvSpPr>
        <p:spPr>
          <a:xfrm>
            <a:off x="1157843" y="2690336"/>
            <a:ext cx="9912970" cy="1477328"/>
          </a:xfrm>
          <a:prstGeom prst="rect">
            <a:avLst/>
          </a:prstGeom>
          <a:noFill/>
        </p:spPr>
        <p:txBody>
          <a:bodyPr wrap="none" rtlCol="0">
            <a:spAutoFit/>
          </a:bodyPr>
          <a:lstStyle/>
          <a:p>
            <a:r>
              <a:rPr lang="en-US" sz="9000" dirty="0">
                <a:latin typeface="Bell MT" panose="02020503060305020303" pitchFamily="18" charset="77"/>
              </a:rPr>
              <a:t>Inaugural Addresses</a:t>
            </a:r>
          </a:p>
        </p:txBody>
      </p:sp>
    </p:spTree>
    <p:extLst>
      <p:ext uri="{BB962C8B-B14F-4D97-AF65-F5344CB8AC3E}">
        <p14:creationId xmlns:p14="http://schemas.microsoft.com/office/powerpoint/2010/main" val="276960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E8F3D6C3-41D5-6082-4E4A-D5FAB7A45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5" y="130133"/>
            <a:ext cx="5295900" cy="2425700"/>
          </a:xfrm>
          <a:prstGeom prst="rect">
            <a:avLst/>
          </a:prstGeom>
        </p:spPr>
      </p:pic>
      <p:pic>
        <p:nvPicPr>
          <p:cNvPr id="7" name="Picture 6" descr="A pie chart with text on it&#10;&#10;Description automatically generated">
            <a:extLst>
              <a:ext uri="{FF2B5EF4-FFF2-40B4-BE49-F238E27FC236}">
                <a16:creationId xmlns:a16="http://schemas.microsoft.com/office/drawing/2014/main" id="{6AD985E3-D7B4-CE40-483D-60B827D0C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031" y="1508760"/>
            <a:ext cx="7772400" cy="5189220"/>
          </a:xfrm>
          <a:prstGeom prst="rect">
            <a:avLst/>
          </a:prstGeom>
        </p:spPr>
      </p:pic>
    </p:spTree>
    <p:extLst>
      <p:ext uri="{BB962C8B-B14F-4D97-AF65-F5344CB8AC3E}">
        <p14:creationId xmlns:p14="http://schemas.microsoft.com/office/powerpoint/2010/main" val="303325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656AE9-3854-B323-9680-54C6DE15E941}"/>
              </a:ext>
            </a:extLst>
          </p:cNvPr>
          <p:cNvSpPr txBox="1"/>
          <p:nvPr/>
        </p:nvSpPr>
        <p:spPr>
          <a:xfrm>
            <a:off x="4272776" y="2613392"/>
            <a:ext cx="3646447" cy="1631216"/>
          </a:xfrm>
          <a:prstGeom prst="rect">
            <a:avLst/>
          </a:prstGeom>
          <a:noFill/>
        </p:spPr>
        <p:txBody>
          <a:bodyPr wrap="none" rtlCol="0">
            <a:spAutoFit/>
          </a:bodyPr>
          <a:lstStyle/>
          <a:p>
            <a:r>
              <a:rPr lang="en-US" sz="10000" dirty="0">
                <a:latin typeface="Bell MT" panose="02020503060305020303" pitchFamily="18" charset="77"/>
              </a:rPr>
              <a:t>DATE</a:t>
            </a:r>
          </a:p>
        </p:txBody>
      </p:sp>
    </p:spTree>
    <p:extLst>
      <p:ext uri="{BB962C8B-B14F-4D97-AF65-F5344CB8AC3E}">
        <p14:creationId xmlns:p14="http://schemas.microsoft.com/office/powerpoint/2010/main" val="221061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429867-09F8-9ECD-A98D-1A690ED42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5" y="255494"/>
            <a:ext cx="3564607" cy="63470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3C14595-ACE0-F478-C95E-6EAB67767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893" y="222250"/>
            <a:ext cx="7493000" cy="6413500"/>
          </a:xfrm>
          <a:prstGeom prst="rect">
            <a:avLst/>
          </a:prstGeom>
        </p:spPr>
      </p:pic>
    </p:spTree>
    <p:extLst>
      <p:ext uri="{BB962C8B-B14F-4D97-AF65-F5344CB8AC3E}">
        <p14:creationId xmlns:p14="http://schemas.microsoft.com/office/powerpoint/2010/main" val="981636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C9660E4-7431-4591-C49F-0494E68104C0}"/>
              </a:ext>
            </a:extLst>
          </p:cNvPr>
          <p:cNvSpPr>
            <a:spLocks noGrp="1"/>
          </p:cNvSpPr>
          <p:nvPr>
            <p:ph type="title"/>
          </p:nvPr>
        </p:nvSpPr>
        <p:spPr>
          <a:xfrm>
            <a:off x="1295402" y="1508760"/>
            <a:ext cx="2918458" cy="3840480"/>
          </a:xfrm>
        </p:spPr>
        <p:txBody>
          <a:bodyPr>
            <a:normAutofit/>
          </a:bodyPr>
          <a:lstStyle/>
          <a:p>
            <a:r>
              <a:rPr lang="en-US" dirty="0">
                <a:solidFill>
                  <a:schemeClr val="tx1"/>
                </a:solidFill>
              </a:rPr>
              <a:t>text</a:t>
            </a:r>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69F39B-086A-3AB6-5E62-08277AFF2764}"/>
              </a:ext>
            </a:extLst>
          </p:cNvPr>
          <p:cNvSpPr txBox="1"/>
          <p:nvPr/>
        </p:nvSpPr>
        <p:spPr>
          <a:xfrm>
            <a:off x="4950801" y="2551837"/>
            <a:ext cx="6158749" cy="1754326"/>
          </a:xfrm>
          <a:prstGeom prst="rect">
            <a:avLst/>
          </a:prstGeom>
          <a:noFill/>
        </p:spPr>
        <p:txBody>
          <a:bodyPr wrap="square" rtlCol="0">
            <a:spAutoFit/>
          </a:bodyPr>
          <a:lstStyle/>
          <a:p>
            <a:r>
              <a:rPr lang="en-US" dirty="0"/>
              <a:t>I decided to not include the text due to the enormous number of words that will take up a lot of space. But in summary it just stated that the most common words were the opening phrases which I stated before to be </a:t>
            </a:r>
            <a:r>
              <a:rPr lang="en-US" sz="1800" dirty="0">
                <a:solidFill>
                  <a:schemeClr val="tx1"/>
                </a:solidFill>
              </a:rPr>
              <a:t>“fellow citizens of the Senate and of the House of Representatives”. </a:t>
            </a:r>
            <a:r>
              <a:rPr lang="en-US" dirty="0"/>
              <a:t>Other themes/words such as unity, freedom, peace, trust, and change have been mentioned more than once </a:t>
            </a:r>
          </a:p>
        </p:txBody>
      </p:sp>
    </p:spTree>
    <p:extLst>
      <p:ext uri="{BB962C8B-B14F-4D97-AF65-F5344CB8AC3E}">
        <p14:creationId xmlns:p14="http://schemas.microsoft.com/office/powerpoint/2010/main" val="330635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5F39C27-DF1B-428A-03D5-6B0492411DC2}"/>
              </a:ext>
            </a:extLst>
          </p:cNvPr>
          <p:cNvSpPr>
            <a:spLocks noGrp="1"/>
          </p:cNvSpPr>
          <p:nvPr>
            <p:ph type="title"/>
          </p:nvPr>
        </p:nvSpPr>
        <p:spPr>
          <a:xfrm>
            <a:off x="1295402" y="1508760"/>
            <a:ext cx="2918458" cy="3840480"/>
          </a:xfrm>
        </p:spPr>
        <p:txBody>
          <a:bodyPr>
            <a:normAutofit/>
          </a:bodyPr>
          <a:lstStyle/>
          <a:p>
            <a:r>
              <a:rPr lang="en-US" dirty="0">
                <a:solidFill>
                  <a:schemeClr val="tx1"/>
                </a:solidFill>
              </a:rPr>
              <a:t>21</a:t>
            </a:r>
            <a:r>
              <a:rPr lang="en-US" baseline="30000" dirty="0">
                <a:solidFill>
                  <a:schemeClr val="tx1"/>
                </a:solidFill>
              </a:rPr>
              <a:t>st</a:t>
            </a:r>
            <a:r>
              <a:rPr lang="en-US" dirty="0">
                <a:solidFill>
                  <a:schemeClr val="tx1"/>
                </a:solidFill>
              </a:rPr>
              <a:t> Century</a:t>
            </a:r>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3E8D1DE-6EDE-F91A-3F28-39F2DB51A14A}"/>
              </a:ext>
            </a:extLst>
          </p:cNvPr>
          <p:cNvSpPr txBox="1"/>
          <p:nvPr/>
        </p:nvSpPr>
        <p:spPr>
          <a:xfrm>
            <a:off x="5195045" y="2551837"/>
            <a:ext cx="5701553" cy="1754326"/>
          </a:xfrm>
          <a:prstGeom prst="rect">
            <a:avLst/>
          </a:prstGeom>
          <a:noFill/>
        </p:spPr>
        <p:txBody>
          <a:bodyPr wrap="square" rtlCol="0">
            <a:spAutoFit/>
          </a:bodyPr>
          <a:lstStyle/>
          <a:p>
            <a:r>
              <a:rPr lang="en-US" dirty="0"/>
              <a:t>For this part I wrote a code that focused on one column being “Date” and wrote an additional code that restricted the year from 2000 to 2017. This way I'm able to see if there was any presidents in the 21</a:t>
            </a:r>
            <a:r>
              <a:rPr lang="en-US" baseline="30000" dirty="0"/>
              <a:t>st</a:t>
            </a:r>
            <a:r>
              <a:rPr lang="en-US" dirty="0"/>
              <a:t> century that served two terms and have given two inaugural addresses. The output resulted in two presidents. George W. Bush &amp; Barack Obama</a:t>
            </a:r>
          </a:p>
        </p:txBody>
      </p:sp>
    </p:spTree>
    <p:extLst>
      <p:ext uri="{BB962C8B-B14F-4D97-AF65-F5344CB8AC3E}">
        <p14:creationId xmlns:p14="http://schemas.microsoft.com/office/powerpoint/2010/main" val="5263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BEA173-96B4-C23C-89F4-D36C75196B8B}"/>
              </a:ext>
            </a:extLst>
          </p:cNvPr>
          <p:cNvSpPr txBox="1"/>
          <p:nvPr/>
        </p:nvSpPr>
        <p:spPr>
          <a:xfrm>
            <a:off x="1624055" y="2998113"/>
            <a:ext cx="2869417" cy="861774"/>
          </a:xfrm>
          <a:prstGeom prst="rect">
            <a:avLst/>
          </a:prstGeom>
          <a:noFill/>
        </p:spPr>
        <p:txBody>
          <a:bodyPr wrap="square" rtlCol="0">
            <a:spAutoFit/>
          </a:bodyPr>
          <a:lstStyle/>
          <a:p>
            <a:r>
              <a:rPr lang="en-US" sz="4000" dirty="0">
                <a:latin typeface="Bell MT" panose="02020503060305020303" pitchFamily="18" charset="77"/>
              </a:rPr>
              <a:t>HISTORY</a:t>
            </a:r>
            <a:r>
              <a:rPr lang="en-US" sz="5000" dirty="0"/>
              <a:t> </a:t>
            </a:r>
          </a:p>
        </p:txBody>
      </p:sp>
      <p:sp>
        <p:nvSpPr>
          <p:cNvPr id="29" name="TextBox 28">
            <a:extLst>
              <a:ext uri="{FF2B5EF4-FFF2-40B4-BE49-F238E27FC236}">
                <a16:creationId xmlns:a16="http://schemas.microsoft.com/office/drawing/2014/main" id="{9F38A8D5-5AF6-1737-43B6-ED72ACD1FE0C}"/>
              </a:ext>
            </a:extLst>
          </p:cNvPr>
          <p:cNvSpPr txBox="1"/>
          <p:nvPr/>
        </p:nvSpPr>
        <p:spPr>
          <a:xfrm>
            <a:off x="5004590" y="1443841"/>
            <a:ext cx="6051172" cy="4247317"/>
          </a:xfrm>
          <a:prstGeom prst="rect">
            <a:avLst/>
          </a:prstGeom>
          <a:noFill/>
        </p:spPr>
        <p:txBody>
          <a:bodyPr wrap="square" rtlCol="0">
            <a:spAutoFit/>
          </a:bodyPr>
          <a:lstStyle/>
          <a:p>
            <a:r>
              <a:rPr lang="en-US" dirty="0">
                <a:latin typeface="Bell MT" panose="02020503060305020303" pitchFamily="18" charset="77"/>
              </a:rPr>
              <a:t>On April 30, 1789, the first U.S. president, George Washington, was inaugurated in New York City. Following this, the U.S. Constitution mandated that the president must take an oath of office before assuming duties, typically held on January 20 after the election. These oaths are presented as speeches delivered at the start of the president's term, with full solemnity, emphasizing the serious commitment to uphold the responsibilities of the office and serve the nation. Inaugurations then became a tradition in US History implementing it into every future presidential elections. What began as a simple speech to the nation has evolved into a significant ceremony for all Americans to witness. With the introduction of multimedia, these inaugurations have reached new heights, allowing everyone to watch the event on television. </a:t>
            </a:r>
          </a:p>
        </p:txBody>
      </p:sp>
    </p:spTree>
    <p:extLst>
      <p:ext uri="{BB962C8B-B14F-4D97-AF65-F5344CB8AC3E}">
        <p14:creationId xmlns:p14="http://schemas.microsoft.com/office/powerpoint/2010/main" val="62039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descr="A screenshot of a computer code&#10;&#10;Description automatically generated">
            <a:extLst>
              <a:ext uri="{FF2B5EF4-FFF2-40B4-BE49-F238E27FC236}">
                <a16:creationId xmlns:a16="http://schemas.microsoft.com/office/drawing/2014/main" id="{A20DCE76-C699-E41B-D039-D6FF75978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24" y="1337395"/>
            <a:ext cx="10458023" cy="4183209"/>
          </a:xfrm>
          <a:prstGeom prst="rect">
            <a:avLst/>
          </a:prstGeom>
        </p:spPr>
      </p:pic>
    </p:spTree>
    <p:extLst>
      <p:ext uri="{BB962C8B-B14F-4D97-AF65-F5344CB8AC3E}">
        <p14:creationId xmlns:p14="http://schemas.microsoft.com/office/powerpoint/2010/main" val="82455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E66ABAF-8646-E6EB-E984-127F80EA35E9}"/>
              </a:ext>
            </a:extLst>
          </p:cNvPr>
          <p:cNvSpPr>
            <a:spLocks noGrp="1"/>
          </p:cNvSpPr>
          <p:nvPr>
            <p:ph type="title"/>
          </p:nvPr>
        </p:nvSpPr>
        <p:spPr>
          <a:xfrm>
            <a:off x="1295402" y="1508760"/>
            <a:ext cx="2918458" cy="3840480"/>
          </a:xfrm>
        </p:spPr>
        <p:txBody>
          <a:bodyPr>
            <a:normAutofit/>
          </a:bodyPr>
          <a:lstStyle/>
          <a:p>
            <a:r>
              <a:rPr lang="en-US" dirty="0">
                <a:solidFill>
                  <a:schemeClr val="tx1"/>
                </a:solidFill>
              </a:rPr>
              <a:t>Closing </a:t>
            </a:r>
            <a:br>
              <a:rPr lang="en-US" dirty="0">
                <a:solidFill>
                  <a:schemeClr val="tx1"/>
                </a:solidFill>
              </a:rPr>
            </a:br>
            <a:r>
              <a:rPr lang="en-US" dirty="0">
                <a:solidFill>
                  <a:schemeClr val="tx1"/>
                </a:solidFill>
              </a:rPr>
              <a:t>Statements</a:t>
            </a:r>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822BD-FE4F-1B56-441D-30405F4586A7}"/>
              </a:ext>
            </a:extLst>
          </p:cNvPr>
          <p:cNvSpPr>
            <a:spLocks noGrp="1"/>
          </p:cNvSpPr>
          <p:nvPr>
            <p:ph idx="1"/>
          </p:nvPr>
        </p:nvSpPr>
        <p:spPr>
          <a:xfrm>
            <a:off x="4907279" y="1508760"/>
            <a:ext cx="5989317" cy="3840480"/>
          </a:xfrm>
        </p:spPr>
        <p:txBody>
          <a:bodyPr anchor="ctr">
            <a:normAutofit/>
          </a:bodyPr>
          <a:lstStyle/>
          <a:p>
            <a:r>
              <a:rPr lang="en-US" sz="2000" dirty="0">
                <a:solidFill>
                  <a:schemeClr val="tx1"/>
                </a:solidFill>
              </a:rPr>
              <a:t>The Inauguration Address data set has provided us with information on who were elected president of the Unites States and for how long</a:t>
            </a:r>
          </a:p>
          <a:p>
            <a:r>
              <a:rPr lang="en-US" sz="2000" dirty="0">
                <a:solidFill>
                  <a:schemeClr val="tx1"/>
                </a:solidFill>
              </a:rPr>
              <a:t>Also, we determined common goals on what presidents had in mind during their term run</a:t>
            </a:r>
          </a:p>
          <a:p>
            <a:r>
              <a:rPr lang="en-US" sz="2000" dirty="0">
                <a:solidFill>
                  <a:schemeClr val="tx1"/>
                </a:solidFill>
              </a:rPr>
              <a:t>We also played around with code to determine specific information which was later transferred into visual analysis</a:t>
            </a:r>
          </a:p>
        </p:txBody>
      </p:sp>
    </p:spTree>
    <p:extLst>
      <p:ext uri="{BB962C8B-B14F-4D97-AF65-F5344CB8AC3E}">
        <p14:creationId xmlns:p14="http://schemas.microsoft.com/office/powerpoint/2010/main" val="40056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1295402" y="1508760"/>
            <a:ext cx="2918458" cy="3840480"/>
          </a:xfrm>
        </p:spPr>
        <p:txBody>
          <a:bodyPr>
            <a:normAutofit/>
          </a:bodyPr>
          <a:lstStyle/>
          <a:p>
            <a:r>
              <a:rPr lang="en-US" sz="4100" dirty="0">
                <a:solidFill>
                  <a:schemeClr val="tx1"/>
                </a:solidFill>
              </a:rPr>
              <a:t>WHY?</a:t>
            </a:r>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07279" y="1508760"/>
            <a:ext cx="5989317" cy="3840480"/>
          </a:xfrm>
        </p:spPr>
        <p:txBody>
          <a:bodyPr anchor="ctr">
            <a:normAutofit/>
          </a:bodyPr>
          <a:lstStyle/>
          <a:p>
            <a:pPr marL="0" indent="0">
              <a:buNone/>
            </a:pPr>
            <a:r>
              <a:rPr lang="en-US" sz="2000" dirty="0">
                <a:solidFill>
                  <a:schemeClr val="tx1"/>
                </a:solidFill>
                <a:latin typeface="Bell MT" panose="02020503060305020303" pitchFamily="18" charset="77"/>
              </a:rPr>
              <a:t>Presidential inaugurations are important because they represent a sense of formality during the peaceful transfer of power within the U.S. government. They also reflect the intentions and commitment of the incoming president, aiming to earn the public's trust and assure us of their dedication to keeping the country safe. These ceremonies are highly formal, and even though political parties may have different viewpoints, they all share the common goal of making our country strong and secure.</a:t>
            </a:r>
          </a:p>
        </p:txBody>
      </p:sp>
    </p:spTree>
    <p:extLst>
      <p:ext uri="{BB962C8B-B14F-4D97-AF65-F5344CB8AC3E}">
        <p14:creationId xmlns:p14="http://schemas.microsoft.com/office/powerpoint/2010/main" val="14019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1295402" y="1508760"/>
            <a:ext cx="2918458" cy="3840480"/>
          </a:xfrm>
        </p:spPr>
        <p:txBody>
          <a:bodyPr>
            <a:normAutofit/>
          </a:bodyPr>
          <a:lstStyle/>
          <a:p>
            <a:r>
              <a:rPr lang="en-US" dirty="0">
                <a:solidFill>
                  <a:schemeClr val="tx1"/>
                </a:solidFill>
              </a:rPr>
              <a:t>Historical</a:t>
            </a:r>
            <a:br>
              <a:rPr lang="en-US" dirty="0">
                <a:solidFill>
                  <a:schemeClr val="tx1"/>
                </a:solidFill>
              </a:rPr>
            </a:br>
            <a:r>
              <a:rPr lang="en-US" dirty="0">
                <a:solidFill>
                  <a:schemeClr val="tx1"/>
                </a:solidFill>
              </a:rPr>
              <a:t>Photos</a:t>
            </a:r>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7" name="Picture 6" descr="A group of people standing together&#10;&#10;Description automatically generated">
            <a:extLst>
              <a:ext uri="{FF2B5EF4-FFF2-40B4-BE49-F238E27FC236}">
                <a16:creationId xmlns:a16="http://schemas.microsoft.com/office/drawing/2014/main" id="{A239C7D4-025E-47ED-7E29-D26A61B7B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304" y="979913"/>
            <a:ext cx="5427675" cy="1692393"/>
          </a:xfrm>
          <a:prstGeom prst="rect">
            <a:avLst/>
          </a:prstGeom>
        </p:spPr>
      </p:pic>
      <p:pic>
        <p:nvPicPr>
          <p:cNvPr id="10" name="Picture 9" descr="A group of people standing in a row&#10;&#10;Description automatically generated">
            <a:extLst>
              <a:ext uri="{FF2B5EF4-FFF2-40B4-BE49-F238E27FC236}">
                <a16:creationId xmlns:a16="http://schemas.microsoft.com/office/drawing/2014/main" id="{C47C69EC-77DD-6446-1D95-0F983784A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949" y="2969391"/>
            <a:ext cx="3246363" cy="2432608"/>
          </a:xfrm>
          <a:prstGeom prst="rect">
            <a:avLst/>
          </a:prstGeom>
        </p:spPr>
      </p:pic>
      <p:pic>
        <p:nvPicPr>
          <p:cNvPr id="14" name="Picture 13" descr="A person and person standing in front of a crowd&#10;&#10;Description automatically generated">
            <a:extLst>
              <a:ext uri="{FF2B5EF4-FFF2-40B4-BE49-F238E27FC236}">
                <a16:creationId xmlns:a16="http://schemas.microsoft.com/office/drawing/2014/main" id="{EB86E5A4-27B7-D5DD-1B00-38857087C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8285" y="3099904"/>
            <a:ext cx="3040213" cy="2171581"/>
          </a:xfrm>
          <a:prstGeom prst="rect">
            <a:avLst/>
          </a:prstGeom>
        </p:spPr>
      </p:pic>
    </p:spTree>
    <p:extLst>
      <p:ext uri="{BB962C8B-B14F-4D97-AF65-F5344CB8AC3E}">
        <p14:creationId xmlns:p14="http://schemas.microsoft.com/office/powerpoint/2010/main" val="121151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1295402" y="1508760"/>
            <a:ext cx="2918458" cy="3840480"/>
          </a:xfrm>
        </p:spPr>
        <p:txBody>
          <a:bodyPr>
            <a:normAutofit/>
          </a:bodyPr>
          <a:lstStyle/>
          <a:p>
            <a:r>
              <a:rPr lang="en-US" dirty="0">
                <a:solidFill>
                  <a:schemeClr val="tx1"/>
                </a:solidFill>
              </a:rPr>
              <a:t>Objective</a:t>
            </a:r>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07279" y="1508760"/>
            <a:ext cx="5989317" cy="3840480"/>
          </a:xfrm>
        </p:spPr>
        <p:txBody>
          <a:bodyPr anchor="ctr">
            <a:normAutofit/>
          </a:bodyPr>
          <a:lstStyle/>
          <a:p>
            <a:pPr marL="0" indent="0">
              <a:buNone/>
            </a:pPr>
            <a:r>
              <a:rPr lang="en-US" sz="2000" dirty="0">
                <a:latin typeface="Bell MT" panose="02020503060305020303" pitchFamily="18" charset="77"/>
              </a:rPr>
              <a:t>what are common goal based on historical presidential inauguration speeches?</a:t>
            </a:r>
          </a:p>
          <a:p>
            <a:pPr marL="0" indent="0">
              <a:buNone/>
            </a:pPr>
            <a:r>
              <a:rPr lang="en-US" sz="2000" dirty="0">
                <a:solidFill>
                  <a:schemeClr val="tx1"/>
                </a:solidFill>
                <a:latin typeface="Bell MT" panose="02020503060305020303" pitchFamily="18" charset="77"/>
              </a:rPr>
              <a:t>How can we explore this dataset?</a:t>
            </a:r>
          </a:p>
        </p:txBody>
      </p:sp>
    </p:spTree>
    <p:extLst>
      <p:ext uri="{BB962C8B-B14F-4D97-AF65-F5344CB8AC3E}">
        <p14:creationId xmlns:p14="http://schemas.microsoft.com/office/powerpoint/2010/main" val="84257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7" name="Picture 6" descr="A screenshot of a web browser&#10;&#10;Description automatically generated">
            <a:extLst>
              <a:ext uri="{FF2B5EF4-FFF2-40B4-BE49-F238E27FC236}">
                <a16:creationId xmlns:a16="http://schemas.microsoft.com/office/drawing/2014/main" id="{78A991BE-3A53-8D78-19FD-1298AB73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99" y="255688"/>
            <a:ext cx="6339802" cy="1253072"/>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827108FE-9ED8-03F6-087B-105CC9D63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24" y="1797778"/>
            <a:ext cx="5409361" cy="4804534"/>
          </a:xfrm>
          <a:prstGeom prst="rect">
            <a:avLst/>
          </a:prstGeom>
        </p:spPr>
      </p:pic>
      <p:pic>
        <p:nvPicPr>
          <p:cNvPr id="14" name="Picture 13" descr="A table of days and months&#10;&#10;Description automatically generated">
            <a:extLst>
              <a:ext uri="{FF2B5EF4-FFF2-40B4-BE49-F238E27FC236}">
                <a16:creationId xmlns:a16="http://schemas.microsoft.com/office/drawing/2014/main" id="{D29EB1F2-4B33-A91B-654B-49B2B32D9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208" y="1764448"/>
            <a:ext cx="3175385" cy="4805758"/>
          </a:xfrm>
          <a:prstGeom prst="rect">
            <a:avLst/>
          </a:prstGeom>
        </p:spPr>
      </p:pic>
    </p:spTree>
    <p:extLst>
      <p:ext uri="{BB962C8B-B14F-4D97-AF65-F5344CB8AC3E}">
        <p14:creationId xmlns:p14="http://schemas.microsoft.com/office/powerpoint/2010/main" val="193307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B7C531-A616-6E71-9FD3-F3510A783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903" y="410135"/>
            <a:ext cx="9166850" cy="6037730"/>
          </a:xfrm>
          <a:prstGeom prst="rect">
            <a:avLst/>
          </a:prstGeom>
        </p:spPr>
      </p:pic>
    </p:spTree>
    <p:extLst>
      <p:ext uri="{BB962C8B-B14F-4D97-AF65-F5344CB8AC3E}">
        <p14:creationId xmlns:p14="http://schemas.microsoft.com/office/powerpoint/2010/main" val="332953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descr="A table of address list&#10;&#10;Description automatically generated with medium confidence">
            <a:extLst>
              <a:ext uri="{FF2B5EF4-FFF2-40B4-BE49-F238E27FC236}">
                <a16:creationId xmlns:a16="http://schemas.microsoft.com/office/drawing/2014/main" id="{C41ED9C2-43B8-4BF9-89CF-4B6A6AD4B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286" y="304727"/>
            <a:ext cx="9765428" cy="6248546"/>
          </a:xfrm>
          <a:prstGeom prst="rect">
            <a:avLst/>
          </a:prstGeom>
        </p:spPr>
      </p:pic>
    </p:spTree>
    <p:extLst>
      <p:ext uri="{BB962C8B-B14F-4D97-AF65-F5344CB8AC3E}">
        <p14:creationId xmlns:p14="http://schemas.microsoft.com/office/powerpoint/2010/main" val="99681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604E06-DF9D-4C49-8314-4F0307BD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F166AD8-180F-4585-8444-D6E3F1B0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DD48-144F-4836-9C0F-7A3BFC28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7D24193-C939-CA10-AFD9-9A69C6D1B283}"/>
              </a:ext>
            </a:extLst>
          </p:cNvPr>
          <p:cNvSpPr>
            <a:spLocks noGrp="1"/>
          </p:cNvSpPr>
          <p:nvPr>
            <p:ph type="title"/>
          </p:nvPr>
        </p:nvSpPr>
        <p:spPr>
          <a:xfrm>
            <a:off x="1295401" y="1508760"/>
            <a:ext cx="3198085" cy="3840480"/>
          </a:xfrm>
        </p:spPr>
        <p:txBody>
          <a:bodyPr>
            <a:normAutofit/>
          </a:bodyPr>
          <a:lstStyle/>
          <a:p>
            <a:r>
              <a:rPr lang="en-US" dirty="0">
                <a:solidFill>
                  <a:schemeClr val="tx1"/>
                </a:solidFill>
                <a:latin typeface="Bell MT" panose="02020503060305020303" pitchFamily="18" charset="77"/>
              </a:rPr>
              <a:t>COLUMNS</a:t>
            </a:r>
          </a:p>
        </p:txBody>
      </p:sp>
      <p:cxnSp>
        <p:nvCxnSpPr>
          <p:cNvPr id="14" name="Straight Connector 13">
            <a:extLst>
              <a:ext uri="{FF2B5EF4-FFF2-40B4-BE49-F238E27FC236}">
                <a16:creationId xmlns:a16="http://schemas.microsoft.com/office/drawing/2014/main" id="{14379797-D651-47FF-942A-A38CFE97E5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B4D912-F953-8351-A3C8-95D15671C165}"/>
              </a:ext>
            </a:extLst>
          </p:cNvPr>
          <p:cNvSpPr>
            <a:spLocks noGrp="1"/>
          </p:cNvSpPr>
          <p:nvPr>
            <p:ph idx="1"/>
          </p:nvPr>
        </p:nvSpPr>
        <p:spPr>
          <a:xfrm>
            <a:off x="4907279" y="1508760"/>
            <a:ext cx="5989317" cy="3840480"/>
          </a:xfrm>
        </p:spPr>
        <p:txBody>
          <a:bodyPr anchor="ctr">
            <a:normAutofit/>
          </a:bodyPr>
          <a:lstStyle/>
          <a:p>
            <a:r>
              <a:rPr lang="en-US" sz="2000" b="1" dirty="0">
                <a:solidFill>
                  <a:schemeClr val="tx1"/>
                </a:solidFill>
                <a:latin typeface="Bell MT" panose="02020503060305020303" pitchFamily="18" charset="77"/>
              </a:rPr>
              <a:t>Name:</a:t>
            </a:r>
            <a:r>
              <a:rPr lang="en-US" sz="2000" dirty="0">
                <a:solidFill>
                  <a:schemeClr val="tx1"/>
                </a:solidFill>
                <a:latin typeface="Bell MT" panose="02020503060305020303" pitchFamily="18" charset="77"/>
              </a:rPr>
              <a:t> name of the President elected for term</a:t>
            </a:r>
          </a:p>
          <a:p>
            <a:r>
              <a:rPr lang="en-US" sz="2000" b="1" dirty="0">
                <a:solidFill>
                  <a:schemeClr val="tx1"/>
                </a:solidFill>
                <a:latin typeface="Bell MT" panose="02020503060305020303" pitchFamily="18" charset="77"/>
              </a:rPr>
              <a:t>Inaugural Address:  </a:t>
            </a:r>
            <a:r>
              <a:rPr lang="en-US" sz="2000" dirty="0">
                <a:solidFill>
                  <a:schemeClr val="tx1"/>
                </a:solidFill>
                <a:latin typeface="Bell MT" panose="02020503060305020303" pitchFamily="18" charset="77"/>
              </a:rPr>
              <a:t>number of addresses given/terms</a:t>
            </a:r>
          </a:p>
          <a:p>
            <a:r>
              <a:rPr lang="en-US" sz="2000" b="1" dirty="0">
                <a:solidFill>
                  <a:schemeClr val="tx1"/>
                </a:solidFill>
                <a:latin typeface="Bell MT" panose="02020503060305020303" pitchFamily="18" charset="77"/>
              </a:rPr>
              <a:t>Date: </a:t>
            </a:r>
            <a:r>
              <a:rPr lang="en-US" sz="2000" dirty="0">
                <a:solidFill>
                  <a:schemeClr val="tx1"/>
                </a:solidFill>
                <a:latin typeface="Bell MT" panose="02020503060305020303" pitchFamily="18" charset="77"/>
              </a:rPr>
              <a:t>day, month and year of inauguration</a:t>
            </a:r>
            <a:endParaRPr lang="en-US" sz="2000" b="1" dirty="0">
              <a:solidFill>
                <a:schemeClr val="tx1"/>
              </a:solidFill>
              <a:latin typeface="Bell MT" panose="02020503060305020303" pitchFamily="18" charset="77"/>
            </a:endParaRPr>
          </a:p>
          <a:p>
            <a:r>
              <a:rPr lang="en-US" sz="2000" b="1" dirty="0">
                <a:solidFill>
                  <a:schemeClr val="tx1"/>
                </a:solidFill>
                <a:latin typeface="Bell MT" panose="02020503060305020303" pitchFamily="18" charset="77"/>
              </a:rPr>
              <a:t>Text: </a:t>
            </a:r>
            <a:r>
              <a:rPr lang="en-US" sz="2000" dirty="0">
                <a:solidFill>
                  <a:schemeClr val="tx1"/>
                </a:solidFill>
                <a:latin typeface="Bell MT" panose="02020503060305020303" pitchFamily="18" charset="77"/>
              </a:rPr>
              <a:t>the actual speech given to the public</a:t>
            </a:r>
            <a:endParaRPr lang="en-US" sz="2000" b="1" dirty="0">
              <a:solidFill>
                <a:schemeClr val="tx1"/>
              </a:solidFill>
              <a:latin typeface="Bell MT" panose="02020503060305020303" pitchFamily="18" charset="77"/>
            </a:endParaRPr>
          </a:p>
          <a:p>
            <a:endParaRPr lang="en-US" sz="2000" dirty="0">
              <a:solidFill>
                <a:schemeClr val="tx1"/>
              </a:solidFill>
            </a:endParaRPr>
          </a:p>
        </p:txBody>
      </p:sp>
      <p:pic>
        <p:nvPicPr>
          <p:cNvPr id="5" name="Picture 4" descr="A screenshot of a computer program&#10;&#10;Description automatically generated">
            <a:extLst>
              <a:ext uri="{FF2B5EF4-FFF2-40B4-BE49-F238E27FC236}">
                <a16:creationId xmlns:a16="http://schemas.microsoft.com/office/drawing/2014/main" id="{1B304C97-4DBE-3B11-AC61-861AECAC0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5" y="143189"/>
            <a:ext cx="4881179" cy="2031626"/>
          </a:xfrm>
          <a:prstGeom prst="rect">
            <a:avLst/>
          </a:prstGeom>
        </p:spPr>
      </p:pic>
    </p:spTree>
    <p:extLst>
      <p:ext uri="{BB962C8B-B14F-4D97-AF65-F5344CB8AC3E}">
        <p14:creationId xmlns:p14="http://schemas.microsoft.com/office/powerpoint/2010/main" val="42109126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1992</TotalTime>
  <Words>658</Words>
  <Application>Microsoft Macintosh PowerPoint</Application>
  <PresentationFormat>Widescreen</PresentationFormat>
  <Paragraphs>46</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Bell MT</vt:lpstr>
      <vt:lpstr>Calibri</vt:lpstr>
      <vt:lpstr>Garamond</vt:lpstr>
      <vt:lpstr>Organic</vt:lpstr>
      <vt:lpstr>United States Presidential Inaugurations Project</vt:lpstr>
      <vt:lpstr>PowerPoint Presentation</vt:lpstr>
      <vt:lpstr>WHY?</vt:lpstr>
      <vt:lpstr>Historical Photos</vt:lpstr>
      <vt:lpstr>Objective</vt:lpstr>
      <vt:lpstr>PowerPoint Presentation</vt:lpstr>
      <vt:lpstr>PowerPoint Presentation</vt:lpstr>
      <vt:lpstr>PowerPoint Presentation</vt:lpstr>
      <vt:lpstr>COLUMNS</vt:lpstr>
      <vt:lpstr>PowerPoint Presentation</vt:lpstr>
      <vt:lpstr>Observations</vt:lpstr>
      <vt:lpstr>PowerPoint Presentation</vt:lpstr>
      <vt:lpstr>PowerPoint Presentation</vt:lpstr>
      <vt:lpstr>PowerPoint Presentation</vt:lpstr>
      <vt:lpstr>PowerPoint Presentation</vt:lpstr>
      <vt:lpstr>PowerPoint Presentation</vt:lpstr>
      <vt:lpstr>PowerPoint Presentation</vt:lpstr>
      <vt:lpstr>text</vt:lpstr>
      <vt:lpstr>21st Century</vt:lpstr>
      <vt:lpstr>PowerPoint Presentation</vt:lpstr>
      <vt:lpstr>Closing  Statements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YEFFRY A ZHUMI-JEREZ</dc:creator>
  <cp:lastModifiedBy>YEFFRY A ZHUMI-JEREZ</cp:lastModifiedBy>
  <cp:revision>2</cp:revision>
  <dcterms:created xsi:type="dcterms:W3CDTF">2024-10-21T17:33:10Z</dcterms:created>
  <dcterms:modified xsi:type="dcterms:W3CDTF">2024-10-30T19:16:59Z</dcterms:modified>
</cp:coreProperties>
</file>